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notesMasterIdLst>
    <p:notesMasterId r:id="rId13"/>
  </p:notesMasterIdLst>
  <p:sldSz cx="14630400" cy="8229600"/>
  <p:notesSz cx="8229600" cy="14630400"/>
  <p:embeddedFontLst>
    <p:embeddedFont>
      <p:font typeface="Unbounded"/>
      <p:regular r:id="rId18"/>
    </p:embeddedFont>
    <p:embeddedFont>
      <p:font typeface="Unbounded"/>
      <p:regular r:id="rId19"/>
    </p:embeddedFont>
    <p:embeddedFont>
      <p:font typeface="Open Sans"/>
      <p:regular r:id="rId20"/>
    </p:embeddedFont>
    <p:embeddedFont>
      <p:font typeface="Open Sans"/>
      <p:regular r:id="rId21"/>
    </p:embeddedFont>
    <p:embeddedFont>
      <p:font typeface="Open Sans"/>
      <p:regular r:id="rId22"/>
    </p:embeddedFont>
    <p:embeddedFont>
      <p:font typeface="Open Sans"/>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1012-1.png>
</file>

<file path=ppt/media/image-11-1.png>
</file>

<file path=ppt/media/image-4-1.png>
</file>

<file path=ppt/media/image-4-2.png>
</file>

<file path=ppt/media/image-4-3.png>
</file>

<file path=ppt/media/image-4-4.png>
</file>

<file path=ppt/media/image-5-1.png>
</file>

<file path=ppt/media/image-5-2.png>
</file>

<file path=ppt/media/image-5-3.png>
</file>

<file path=ppt/media/image-5-4.png>
</file>

<file path=ppt/media/image-5-5.png>
</file>

<file path=ppt/media/image-6-1.png>
</file>

<file path=ppt/media/image-6-2.png>
</file>

<file path=ppt/media/image-7-1.png>
</file>

<file path=ppt/media/image-7-2.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2-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slideLayout" Target="../slideLayouts/slideLayout7.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slideLayout" Target="../slideLayouts/slideLayout8.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845939"/>
            <a:ext cx="7556421" cy="2126337"/>
          </a:xfrm>
          <a:prstGeom prst="rect">
            <a:avLst/>
          </a:prstGeom>
          <a:noFill/>
          <a:ln/>
        </p:spPr>
        <p:txBody>
          <a:bodyPr wrap="squar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Rapport Final du Projet 3 Groupe 10: Chatbot IA pour l'IFRI</a:t>
            </a:r>
            <a:endParaRPr lang="en-US" sz="4450" dirty="0"/>
          </a:p>
        </p:txBody>
      </p:sp>
      <p:sp>
        <p:nvSpPr>
          <p:cNvPr id="4" name="Text 1"/>
          <p:cNvSpPr/>
          <p:nvPr/>
        </p:nvSpPr>
        <p:spPr>
          <a:xfrm>
            <a:off x="6280190" y="3312438"/>
            <a:ext cx="7556421" cy="362903"/>
          </a:xfrm>
          <a:prstGeom prst="rect">
            <a:avLst/>
          </a:prstGeom>
          <a:noFill/>
          <a:ln/>
        </p:spPr>
        <p:txBody>
          <a:bodyPr wrap="none" lIns="0" tIns="0" rIns="0" bIns="0" rtlCol="0" anchor="t"/>
          <a:lstStyle/>
          <a:p>
            <a:pPr indent="0" marL="0">
              <a:lnSpc>
                <a:spcPts val="2850"/>
              </a:lnSpc>
              <a:buNone/>
            </a:pPr>
            <a:r>
              <a:rPr lang="en-US" sz="1750" b="1" dirty="0">
                <a:solidFill>
                  <a:srgbClr val="333F70"/>
                </a:solidFill>
                <a:latin typeface="Open Sans" pitchFamily="34" charset="0"/>
                <a:ea typeface="Open Sans" pitchFamily="34" charset="-122"/>
                <a:cs typeface="Open Sans" pitchFamily="34" charset="-120"/>
              </a:rPr>
              <a:t>Présenté par</a:t>
            </a:r>
            <a:endParaRPr lang="en-US" sz="1750" dirty="0"/>
          </a:p>
        </p:txBody>
      </p:sp>
      <p:sp>
        <p:nvSpPr>
          <p:cNvPr id="5" name="Text 2"/>
          <p:cNvSpPr/>
          <p:nvPr/>
        </p:nvSpPr>
        <p:spPr>
          <a:xfrm>
            <a:off x="6280190" y="3930491"/>
            <a:ext cx="7556421" cy="362903"/>
          </a:xfrm>
          <a:prstGeom prst="rect">
            <a:avLst/>
          </a:prstGeom>
          <a:noFill/>
          <a:ln/>
        </p:spPr>
        <p:txBody>
          <a:bodyPr wrap="none" lIns="0" tIns="0" rIns="0" bIns="0" rtlCol="0" anchor="t"/>
          <a:lstStyle/>
          <a:p>
            <a:pPr algn="l" indent="0" marL="0">
              <a:lnSpc>
                <a:spcPts val="2850"/>
              </a:lnSpc>
              <a:buNone/>
            </a:pPr>
            <a:r>
              <a:rPr lang="en-US" sz="1750" b="1" dirty="0">
                <a:solidFill>
                  <a:srgbClr val="333F70"/>
                </a:solidFill>
                <a:latin typeface="Open Sans" pitchFamily="34" charset="0"/>
                <a:ea typeface="Open Sans" pitchFamily="34" charset="-122"/>
                <a:cs typeface="Open Sans" pitchFamily="34" charset="-120"/>
              </a:rPr>
              <a:t>ASSOGBA</a:t>
            </a:r>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 </a:t>
            </a:r>
            <a:pPr algn="l" indent="0" marL="0">
              <a:lnSpc>
                <a:spcPts val="2850"/>
              </a:lnSpc>
              <a:buNone/>
            </a:pPr>
            <a:r>
              <a:rPr lang="en-US" sz="1750" b="1" dirty="0">
                <a:solidFill>
                  <a:srgbClr val="333F70"/>
                </a:solidFill>
                <a:latin typeface="Open Sans" pitchFamily="34" charset="0"/>
                <a:ea typeface="Open Sans" pitchFamily="34" charset="-122"/>
                <a:cs typeface="Open Sans" pitchFamily="34" charset="-120"/>
              </a:rPr>
              <a:t>Mahuna Gilles-Christ</a:t>
            </a:r>
            <a:endParaRPr lang="en-US" sz="1750" dirty="0"/>
          </a:p>
        </p:txBody>
      </p:sp>
      <p:sp>
        <p:nvSpPr>
          <p:cNvPr id="6" name="Text 3"/>
          <p:cNvSpPr/>
          <p:nvPr/>
        </p:nvSpPr>
        <p:spPr>
          <a:xfrm>
            <a:off x="6280190" y="4548545"/>
            <a:ext cx="7556421" cy="362903"/>
          </a:xfrm>
          <a:prstGeom prst="rect">
            <a:avLst/>
          </a:prstGeom>
          <a:noFill/>
          <a:ln/>
        </p:spPr>
        <p:txBody>
          <a:bodyPr wrap="none" lIns="0" tIns="0" rIns="0" bIns="0" rtlCol="0" anchor="t"/>
          <a:lstStyle/>
          <a:p>
            <a:pPr algn="l" indent="0" marL="0">
              <a:lnSpc>
                <a:spcPts val="2850"/>
              </a:lnSpc>
              <a:buNone/>
            </a:pPr>
            <a:r>
              <a:rPr lang="en-US" sz="1750" b="1" dirty="0">
                <a:solidFill>
                  <a:srgbClr val="333F70"/>
                </a:solidFill>
                <a:latin typeface="Open Sans" pitchFamily="34" charset="0"/>
                <a:ea typeface="Open Sans" pitchFamily="34" charset="-122"/>
                <a:cs typeface="Open Sans" pitchFamily="34" charset="-120"/>
              </a:rPr>
              <a:t>HOUNDAYI Mahougnon Fredy</a:t>
            </a:r>
            <a:endParaRPr lang="en-US" sz="1750" dirty="0"/>
          </a:p>
        </p:txBody>
      </p:sp>
      <p:sp>
        <p:nvSpPr>
          <p:cNvPr id="7" name="Text 4"/>
          <p:cNvSpPr/>
          <p:nvPr/>
        </p:nvSpPr>
        <p:spPr>
          <a:xfrm>
            <a:off x="6280190" y="5166598"/>
            <a:ext cx="7556421" cy="362903"/>
          </a:xfrm>
          <a:prstGeom prst="rect">
            <a:avLst/>
          </a:prstGeom>
          <a:noFill/>
          <a:ln/>
        </p:spPr>
        <p:txBody>
          <a:bodyPr wrap="none" lIns="0" tIns="0" rIns="0" bIns="0" rtlCol="0" anchor="t"/>
          <a:lstStyle/>
          <a:p>
            <a:pPr algn="l" indent="0" marL="0">
              <a:lnSpc>
                <a:spcPts val="2850"/>
              </a:lnSpc>
              <a:buNone/>
            </a:pPr>
            <a:r>
              <a:rPr lang="en-US" sz="1750" b="1" dirty="0">
                <a:solidFill>
                  <a:srgbClr val="333F70"/>
                </a:solidFill>
                <a:latin typeface="Open Sans" pitchFamily="34" charset="0"/>
                <a:ea typeface="Open Sans" pitchFamily="34" charset="-122"/>
                <a:cs typeface="Open Sans" pitchFamily="34" charset="-120"/>
              </a:rPr>
              <a:t>LEKE LEGBA Bryan Alan Marie-Félix</a:t>
            </a:r>
            <a:endParaRPr lang="en-US" sz="1750" dirty="0"/>
          </a:p>
        </p:txBody>
      </p:sp>
      <p:sp>
        <p:nvSpPr>
          <p:cNvPr id="8" name="Text 5"/>
          <p:cNvSpPr/>
          <p:nvPr/>
        </p:nvSpPr>
        <p:spPr>
          <a:xfrm>
            <a:off x="6280190" y="5784652"/>
            <a:ext cx="7556421" cy="362903"/>
          </a:xfrm>
          <a:prstGeom prst="rect">
            <a:avLst/>
          </a:prstGeom>
          <a:noFill/>
          <a:ln/>
        </p:spPr>
        <p:txBody>
          <a:bodyPr wrap="none" lIns="0" tIns="0" rIns="0" bIns="0" rtlCol="0" anchor="t"/>
          <a:lstStyle/>
          <a:p>
            <a:pPr algn="l" indent="0" marL="0">
              <a:lnSpc>
                <a:spcPts val="2850"/>
              </a:lnSpc>
              <a:buNone/>
            </a:pPr>
            <a:r>
              <a:rPr lang="en-US" sz="1750" b="1" dirty="0">
                <a:solidFill>
                  <a:srgbClr val="333F70"/>
                </a:solidFill>
                <a:latin typeface="Open Sans" pitchFamily="34" charset="0"/>
                <a:ea typeface="Open Sans" pitchFamily="34" charset="-122"/>
                <a:cs typeface="Open Sans" pitchFamily="34" charset="-120"/>
              </a:rPr>
              <a:t>TAWO Landry Salomé</a:t>
            </a:r>
            <a:endParaRPr lang="en-US" sz="1750" dirty="0"/>
          </a:p>
        </p:txBody>
      </p:sp>
      <p:sp>
        <p:nvSpPr>
          <p:cNvPr id="9" name="Text 6"/>
          <p:cNvSpPr/>
          <p:nvPr/>
        </p:nvSpPr>
        <p:spPr>
          <a:xfrm>
            <a:off x="6280190" y="6402705"/>
            <a:ext cx="7556421" cy="362903"/>
          </a:xfrm>
          <a:prstGeom prst="rect">
            <a:avLst/>
          </a:prstGeom>
          <a:noFill/>
          <a:ln/>
        </p:spPr>
        <p:txBody>
          <a:bodyPr wrap="none" lIns="0" tIns="0" rIns="0" bIns="0" rtlCol="0" anchor="t"/>
          <a:lstStyle/>
          <a:p>
            <a:pPr algn="l" indent="0" marL="0">
              <a:lnSpc>
                <a:spcPts val="2850"/>
              </a:lnSpc>
              <a:buNone/>
            </a:pPr>
            <a:r>
              <a:rPr lang="en-US" sz="1750" b="1" dirty="0">
                <a:solidFill>
                  <a:srgbClr val="333F70"/>
                </a:solidFill>
                <a:latin typeface="Open Sans" pitchFamily="34" charset="0"/>
                <a:ea typeface="Open Sans" pitchFamily="34" charset="-122"/>
                <a:cs typeface="Open Sans" pitchFamily="34" charset="-120"/>
              </a:rPr>
              <a:t>TITO</a:t>
            </a:r>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 </a:t>
            </a:r>
            <a:pPr algn="l" indent="0" marL="0">
              <a:lnSpc>
                <a:spcPts val="2850"/>
              </a:lnSpc>
              <a:buNone/>
            </a:pPr>
            <a:r>
              <a:rPr lang="en-US" sz="1750" b="1" dirty="0">
                <a:solidFill>
                  <a:srgbClr val="333F70"/>
                </a:solidFill>
                <a:latin typeface="Open Sans" pitchFamily="34" charset="0"/>
                <a:ea typeface="Open Sans" pitchFamily="34" charset="-122"/>
                <a:cs typeface="Open Sans" pitchFamily="34" charset="-120"/>
              </a:rPr>
              <a:t>Vigninnou Lucien</a:t>
            </a:r>
            <a:endParaRPr lang="en-US" sz="1750" dirty="0"/>
          </a:p>
        </p:txBody>
      </p:sp>
      <p:sp>
        <p:nvSpPr>
          <p:cNvPr id="10" name="Text 7"/>
          <p:cNvSpPr/>
          <p:nvPr/>
        </p:nvSpPr>
        <p:spPr>
          <a:xfrm>
            <a:off x="6280190" y="7020758"/>
            <a:ext cx="7556421" cy="362903"/>
          </a:xfrm>
          <a:prstGeom prst="rect">
            <a:avLst/>
          </a:prstGeom>
          <a:noFill/>
          <a:ln/>
        </p:spPr>
        <p:txBody>
          <a:bodyPr wrap="none" lIns="0" tIns="0" rIns="0" bIns="0" rtlCol="0" anchor="t"/>
          <a:lstStyle/>
          <a:p>
            <a:pPr algn="l" indent="0" marL="0">
              <a:lnSpc>
                <a:spcPts val="2850"/>
              </a:lnSpc>
              <a:buNone/>
            </a:pPr>
            <a:r>
              <a:rPr lang="en-US" sz="1750" b="1" dirty="0">
                <a:solidFill>
                  <a:srgbClr val="333F70"/>
                </a:solidFill>
                <a:latin typeface="Open Sans" pitchFamily="34" charset="0"/>
                <a:ea typeface="Open Sans" pitchFamily="34" charset="-122"/>
                <a:cs typeface="Open Sans" pitchFamily="34" charset="-120"/>
              </a:rPr>
              <a:t>Professeur : G. HOUNNA</a:t>
            </a: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18661" y="1374458"/>
            <a:ext cx="11846481" cy="641747"/>
          </a:xfrm>
          <a:prstGeom prst="rect">
            <a:avLst/>
          </a:prstGeom>
          <a:noFill/>
          <a:ln/>
        </p:spPr>
        <p:txBody>
          <a:bodyPr wrap="none" lIns="0" tIns="0" rIns="0" bIns="0" rtlCol="0" anchor="t"/>
          <a:lstStyle/>
          <a:p>
            <a:pPr indent="0" marL="0">
              <a:lnSpc>
                <a:spcPts val="5050"/>
              </a:lnSpc>
              <a:buNone/>
            </a:pPr>
            <a:r>
              <a:rPr lang="en-US" sz="4000" b="1" dirty="0">
                <a:solidFill>
                  <a:srgbClr val="333F70"/>
                </a:solidFill>
                <a:latin typeface="Unbounded Bold" pitchFamily="34" charset="0"/>
                <a:ea typeface="Unbounded Bold" pitchFamily="34" charset="-122"/>
                <a:cs typeface="Unbounded Bold" pitchFamily="34" charset="-120"/>
              </a:rPr>
              <a:t>Comparaison avec d'Autres Modèles</a:t>
            </a:r>
            <a:endParaRPr lang="en-US" sz="4000" dirty="0"/>
          </a:p>
        </p:txBody>
      </p:sp>
      <p:sp>
        <p:nvSpPr>
          <p:cNvPr id="3" name="Text 1"/>
          <p:cNvSpPr/>
          <p:nvPr/>
        </p:nvSpPr>
        <p:spPr>
          <a:xfrm>
            <a:off x="718661" y="2529364"/>
            <a:ext cx="4063127" cy="641747"/>
          </a:xfrm>
          <a:prstGeom prst="rect">
            <a:avLst/>
          </a:prstGeom>
          <a:noFill/>
          <a:ln/>
        </p:spPr>
        <p:txBody>
          <a:bodyPr wrap="square" lIns="0" tIns="0" rIns="0" bIns="0" rtlCol="0" anchor="t"/>
          <a:lstStyle/>
          <a:p>
            <a:pPr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Efficacité et Accessibilité</a:t>
            </a:r>
            <a:endParaRPr lang="en-US" sz="2000" dirty="0"/>
          </a:p>
        </p:txBody>
      </p:sp>
      <p:sp>
        <p:nvSpPr>
          <p:cNvPr id="4" name="Text 2"/>
          <p:cNvSpPr/>
          <p:nvPr/>
        </p:nvSpPr>
        <p:spPr>
          <a:xfrm>
            <a:off x="718661" y="3376374"/>
            <a:ext cx="4063127" cy="2300288"/>
          </a:xfrm>
          <a:prstGeom prst="rect">
            <a:avLst/>
          </a:prstGeom>
          <a:noFill/>
          <a:ln/>
        </p:spPr>
        <p:txBody>
          <a:bodyPr wrap="square" lIns="0" tIns="0" rIns="0" bIns="0" rtlCol="0" anchor="t"/>
          <a:lstStyle/>
          <a:p>
            <a:pPr indent="0" marL="0">
              <a:lnSpc>
                <a:spcPts val="2550"/>
              </a:lnSpc>
              <a:buNone/>
            </a:pPr>
            <a:r>
              <a:rPr lang="en-US" sz="1600" dirty="0">
                <a:solidFill>
                  <a:srgbClr val="333F70"/>
                </a:solidFill>
                <a:latin typeface="Open Sans" pitchFamily="34" charset="0"/>
                <a:ea typeface="Open Sans" pitchFamily="34" charset="-122"/>
                <a:cs typeface="Open Sans" pitchFamily="34" charset="-120"/>
              </a:rPr>
              <a:t>LLaMA se distingue par son efficacité par rapport à d'autres grands modèles de langage comme GPT-3 ou GPT-4, notamment grâce à son architecture optimisée. Avec des paramètres plus réduits tout en conservant une performance compétitive.</a:t>
            </a:r>
            <a:endParaRPr lang="en-US" sz="1600" dirty="0"/>
          </a:p>
        </p:txBody>
      </p:sp>
      <p:sp>
        <p:nvSpPr>
          <p:cNvPr id="5" name="Text 3"/>
          <p:cNvSpPr/>
          <p:nvPr/>
        </p:nvSpPr>
        <p:spPr>
          <a:xfrm>
            <a:off x="5290423" y="2529364"/>
            <a:ext cx="3300174" cy="320873"/>
          </a:xfrm>
          <a:prstGeom prst="rect">
            <a:avLst/>
          </a:prstGeom>
          <a:noFill/>
          <a:ln/>
        </p:spPr>
        <p:txBody>
          <a:bodyPr wrap="none" lIns="0" tIns="0" rIns="0" bIns="0" rtlCol="0" anchor="t"/>
          <a:lstStyle/>
          <a:p>
            <a:pPr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Modèle Open Source</a:t>
            </a:r>
            <a:endParaRPr lang="en-US" sz="2000" dirty="0"/>
          </a:p>
        </p:txBody>
      </p:sp>
      <p:sp>
        <p:nvSpPr>
          <p:cNvPr id="6" name="Text 4"/>
          <p:cNvSpPr/>
          <p:nvPr/>
        </p:nvSpPr>
        <p:spPr>
          <a:xfrm>
            <a:off x="5290423" y="3055501"/>
            <a:ext cx="4064556" cy="1643063"/>
          </a:xfrm>
          <a:prstGeom prst="rect">
            <a:avLst/>
          </a:prstGeom>
          <a:noFill/>
          <a:ln/>
        </p:spPr>
        <p:txBody>
          <a:bodyPr wrap="square" lIns="0" tIns="0" rIns="0" bIns="0" rtlCol="0" anchor="t"/>
          <a:lstStyle/>
          <a:p>
            <a:pPr indent="0" marL="0">
              <a:lnSpc>
                <a:spcPts val="2550"/>
              </a:lnSpc>
              <a:buNone/>
            </a:pPr>
            <a:r>
              <a:rPr lang="en-US" sz="1600" dirty="0">
                <a:solidFill>
                  <a:srgbClr val="333F70"/>
                </a:solidFill>
                <a:latin typeface="Open Sans" pitchFamily="34" charset="0"/>
                <a:ea typeface="Open Sans" pitchFamily="34" charset="-122"/>
                <a:cs typeface="Open Sans" pitchFamily="34" charset="-120"/>
              </a:rPr>
              <a:t>L'un des principaux avantages de LLaMA par rapport à des modèles comme GPT-3 ou GPT-4 est son caractère open source. Cela offre une plus grande flexibilité pour les chercheurs et les développeurs.</a:t>
            </a:r>
            <a:endParaRPr lang="en-US" sz="1600" dirty="0"/>
          </a:p>
        </p:txBody>
      </p:sp>
      <p:sp>
        <p:nvSpPr>
          <p:cNvPr id="7" name="Text 5"/>
          <p:cNvSpPr/>
          <p:nvPr/>
        </p:nvSpPr>
        <p:spPr>
          <a:xfrm>
            <a:off x="9863614" y="2529364"/>
            <a:ext cx="3689152" cy="320873"/>
          </a:xfrm>
          <a:prstGeom prst="rect">
            <a:avLst/>
          </a:prstGeom>
          <a:noFill/>
          <a:ln/>
        </p:spPr>
        <p:txBody>
          <a:bodyPr wrap="none" lIns="0" tIns="0" rIns="0" bIns="0" rtlCol="0" anchor="t"/>
          <a:lstStyle/>
          <a:p>
            <a:pPr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Performance de Pointe</a:t>
            </a:r>
            <a:endParaRPr lang="en-US" sz="2000" dirty="0"/>
          </a:p>
        </p:txBody>
      </p:sp>
      <p:sp>
        <p:nvSpPr>
          <p:cNvPr id="8" name="Text 6"/>
          <p:cNvSpPr/>
          <p:nvPr/>
        </p:nvSpPr>
        <p:spPr>
          <a:xfrm>
            <a:off x="9863614" y="3055501"/>
            <a:ext cx="4063127" cy="3614738"/>
          </a:xfrm>
          <a:prstGeom prst="rect">
            <a:avLst/>
          </a:prstGeom>
          <a:noFill/>
          <a:ln/>
        </p:spPr>
        <p:txBody>
          <a:bodyPr wrap="square" lIns="0" tIns="0" rIns="0" bIns="0" rtlCol="0" anchor="t"/>
          <a:lstStyle/>
          <a:p>
            <a:pPr algn="l" indent="0" marL="0">
              <a:lnSpc>
                <a:spcPts val="2550"/>
              </a:lnSpc>
              <a:buNone/>
            </a:pPr>
            <a:r>
              <a:rPr lang="en-US" sz="1600" dirty="0">
                <a:solidFill>
                  <a:srgbClr val="333F70"/>
                </a:solidFill>
                <a:latin typeface="Open Sans" pitchFamily="34" charset="0"/>
                <a:ea typeface="Open Sans" pitchFamily="34" charset="-122"/>
                <a:cs typeface="Open Sans" pitchFamily="34" charset="-120"/>
              </a:rPr>
              <a:t>LLaMA a été conçu pour offrir une performance comparable à d'autres modèles de grande taille tout en ayant des besoins computationnels réduits. Cela en fait un choix pertinent lorsqu'il s'agit d'équilibrer des performances élevées avec des contraintes matérielles. Dans de nombreux benchmarks, LLaMA s'avère aussi performant que les modèles plus volumineux, offrant ainsi un bon compromis entre précision et efficacité.</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1648182"/>
            <a:ext cx="5670590" cy="708779"/>
          </a:xfrm>
          <a:prstGeom prst="rect">
            <a:avLst/>
          </a:prstGeom>
          <a:noFill/>
          <a:ln/>
        </p:spPr>
        <p:txBody>
          <a:bodyPr wrap="non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Conclusion</a:t>
            </a:r>
            <a:endParaRPr lang="en-US" sz="4450" dirty="0"/>
          </a:p>
        </p:txBody>
      </p:sp>
      <p:sp>
        <p:nvSpPr>
          <p:cNvPr id="4" name="Text 1"/>
          <p:cNvSpPr/>
          <p:nvPr/>
        </p:nvSpPr>
        <p:spPr>
          <a:xfrm>
            <a:off x="793790" y="2697123"/>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Le développement de ce chatbot basé sur l'intelligence artificielle constitue une avancée significative dans l'automatisation des réponses aux questions fréquentes concernant l'IFRI. Les tests réalisés ont démontré la capacité du chatbot à fournir des réponses pertinentes et précises en s'appuyant sur une base documentaire bien structurée.</a:t>
            </a:r>
            <a:endParaRPr lang="en-US" sz="1750" dirty="0"/>
          </a:p>
        </p:txBody>
      </p:sp>
      <p:sp>
        <p:nvSpPr>
          <p:cNvPr id="5" name="Text 2"/>
          <p:cNvSpPr/>
          <p:nvPr/>
        </p:nvSpPr>
        <p:spPr>
          <a:xfrm>
            <a:off x="793790" y="4766786"/>
            <a:ext cx="7556421" cy="1814513"/>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Toutefois, certaines limites, notamment la gestion des requêtes ambiguës et la dépendance à la qualité des données d'entraînement, restent des axes d'amélioration. Des optimisations futures pourraient inclure une meilleure compréhension contextuelle et l'intégration d'un apprentissage adaptatif.</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3026093"/>
            <a:ext cx="13042821" cy="2177415"/>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Dans un contexte où l'automatisation devient essentielle, ce projet propose le développement d’un chatbot intelligent pour l'IFRI-UAC, visant à optimiser la gestion des questions fréquentes des étudiants et candidats. En s’appuyant sur des technologies avancées comme LangChain, Chainlit et Hugging Face, ce chatbot utilise le traitement du langage naturel (NLP) pour fournir des réponses précises sur les inscriptions, formations, clubs et services de l’institut. En intégrant une base documentaire spécifique, il offre une assistance interactive et efficace, réduisant la charge du support humain tout en améliorant l’accessibilité à l’information.</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712119"/>
            <a:ext cx="10743605" cy="708779"/>
          </a:xfrm>
          <a:prstGeom prst="rect">
            <a:avLst/>
          </a:prstGeom>
          <a:noFill/>
          <a:ln/>
        </p:spPr>
        <p:txBody>
          <a:bodyPr wrap="non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Modèle NLP Utilisé : LLaMA 2.7</a:t>
            </a:r>
            <a:endParaRPr lang="en-US" sz="4450" dirty="0"/>
          </a:p>
        </p:txBody>
      </p:sp>
      <p:sp>
        <p:nvSpPr>
          <p:cNvPr id="3" name="Text 1"/>
          <p:cNvSpPr/>
          <p:nvPr/>
        </p:nvSpPr>
        <p:spPr>
          <a:xfrm>
            <a:off x="793790" y="2987873"/>
            <a:ext cx="3056453"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Caractéristiques</a:t>
            </a:r>
            <a:endParaRPr lang="en-US" sz="2200" dirty="0"/>
          </a:p>
        </p:txBody>
      </p:sp>
      <p:sp>
        <p:nvSpPr>
          <p:cNvPr id="4" name="Text 2"/>
          <p:cNvSpPr/>
          <p:nvPr/>
        </p:nvSpPr>
        <p:spPr>
          <a:xfrm>
            <a:off x="793790" y="3569018"/>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LLaMA 2 (Large Language Model Meta AI 2) est une amélioration de la première version de LLaMA, développée par Meta AI. Il est conçu pour être plus performant, efficace et accessible que les modèles précédents.</a:t>
            </a:r>
            <a:endParaRPr lang="en-US" sz="1750" dirty="0"/>
          </a:p>
        </p:txBody>
      </p:sp>
      <p:sp>
        <p:nvSpPr>
          <p:cNvPr id="5" name="Text 3"/>
          <p:cNvSpPr/>
          <p:nvPr/>
        </p:nvSpPr>
        <p:spPr>
          <a:xfrm>
            <a:off x="793790" y="5224701"/>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Il utilise une architecture Transformer optimisée et intègre des améliorations dans l'attention, comme Grouped Query Attention (GQA) pour une meilleure efficacité sur les GPU.</a:t>
            </a:r>
            <a:endParaRPr lang="en-US" sz="1750" dirty="0"/>
          </a:p>
        </p:txBody>
      </p:sp>
      <p:sp>
        <p:nvSpPr>
          <p:cNvPr id="6" name="Text 4"/>
          <p:cNvSpPr/>
          <p:nvPr/>
        </p:nvSpPr>
        <p:spPr>
          <a:xfrm>
            <a:off x="7599521" y="2987873"/>
            <a:ext cx="4327088"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Utilisation dans le projet</a:t>
            </a:r>
            <a:endParaRPr lang="en-US" sz="2200" dirty="0"/>
          </a:p>
        </p:txBody>
      </p:sp>
      <p:sp>
        <p:nvSpPr>
          <p:cNvPr id="7" name="Text 5"/>
          <p:cNvSpPr/>
          <p:nvPr/>
        </p:nvSpPr>
        <p:spPr>
          <a:xfrm>
            <a:off x="7599521" y="3569018"/>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Dans notre projet, LLaMA 2.7 (7B) est utilisé comme modèle NLP principal via Hugging Face pour générer des réponses aux questions des utilisateurs et comprendre et traiter des requêtes textuelles issues des documents PDF.</a:t>
            </a:r>
            <a:endParaRPr lang="en-US" sz="1750" dirty="0"/>
          </a:p>
        </p:txBody>
      </p:sp>
      <p:sp>
        <p:nvSpPr>
          <p:cNvPr id="8" name="Text 6"/>
          <p:cNvSpPr/>
          <p:nvPr/>
        </p:nvSpPr>
        <p:spPr>
          <a:xfrm>
            <a:off x="7599521" y="5224701"/>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Grâce à son efficacité et à sa capacité à bien gérer le langage naturel, LLaMA 2.7 est un excellent choix pour un chatbot basé sur une base de connaissances.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57357" y="932378"/>
            <a:ext cx="7629287" cy="1352550"/>
          </a:xfrm>
          <a:prstGeom prst="rect">
            <a:avLst/>
          </a:prstGeom>
          <a:noFill/>
          <a:ln/>
        </p:spPr>
        <p:txBody>
          <a:bodyPr wrap="square" lIns="0" tIns="0" rIns="0" bIns="0" rtlCol="0" anchor="t"/>
          <a:lstStyle/>
          <a:p>
            <a:pPr indent="0" marL="0">
              <a:lnSpc>
                <a:spcPts val="5300"/>
              </a:lnSpc>
              <a:buNone/>
            </a:pPr>
            <a:r>
              <a:rPr lang="en-US" sz="4250" b="1" dirty="0">
                <a:solidFill>
                  <a:srgbClr val="333F70"/>
                </a:solidFill>
                <a:latin typeface="Unbounded Bold" pitchFamily="34" charset="0"/>
                <a:ea typeface="Unbounded Bold" pitchFamily="34" charset="-122"/>
                <a:cs typeface="Unbounded Bold" pitchFamily="34" charset="-120"/>
              </a:rPr>
              <a:t>Architecture des Technologies Utilisées</a:t>
            </a:r>
            <a:endParaRPr lang="en-US" sz="4250" dirty="0"/>
          </a:p>
        </p:txBody>
      </p:sp>
      <p:pic>
        <p:nvPicPr>
          <p:cNvPr id="4" name="Image 1" descr="preencoded.png">    </p:cNvPr>
          <p:cNvPicPr>
            <a:picLocks noChangeAspect="1"/>
          </p:cNvPicPr>
          <p:nvPr/>
        </p:nvPicPr>
        <p:blipFill>
          <a:blip r:embed="rId2"/>
          <a:stretch>
            <a:fillRect/>
          </a:stretch>
        </p:blipFill>
        <p:spPr>
          <a:xfrm>
            <a:off x="757357" y="2609493"/>
            <a:ext cx="541020" cy="541020"/>
          </a:xfrm>
          <a:prstGeom prst="rect">
            <a:avLst/>
          </a:prstGeom>
        </p:spPr>
      </p:pic>
      <p:sp>
        <p:nvSpPr>
          <p:cNvPr id="5" name="Text 1"/>
          <p:cNvSpPr/>
          <p:nvPr/>
        </p:nvSpPr>
        <p:spPr>
          <a:xfrm>
            <a:off x="757357" y="3366849"/>
            <a:ext cx="2326719" cy="338138"/>
          </a:xfrm>
          <a:prstGeom prst="rect">
            <a:avLst/>
          </a:prstGeom>
          <a:noFill/>
          <a:ln/>
        </p:spPr>
        <p:txBody>
          <a:bodyPr wrap="none" lIns="0" tIns="0" rIns="0" bIns="0" rtlCol="0" anchor="t"/>
          <a:lstStyle/>
          <a:p>
            <a:pPr algn="l" indent="0" marL="0">
              <a:lnSpc>
                <a:spcPts val="2650"/>
              </a:lnSpc>
              <a:buNone/>
            </a:pPr>
            <a:r>
              <a:rPr lang="en-US" sz="2100" b="1" dirty="0">
                <a:solidFill>
                  <a:srgbClr val="333F70"/>
                </a:solidFill>
                <a:latin typeface="Unbounded Bold" pitchFamily="34" charset="0"/>
                <a:ea typeface="Unbounded Bold" pitchFamily="34" charset="-122"/>
                <a:cs typeface="Unbounded Bold" pitchFamily="34" charset="-120"/>
              </a:rPr>
              <a:t>Hugging Face</a:t>
            </a:r>
            <a:endParaRPr lang="en-US" sz="2100" dirty="0"/>
          </a:p>
        </p:txBody>
      </p:sp>
      <p:sp>
        <p:nvSpPr>
          <p:cNvPr id="6" name="Text 2"/>
          <p:cNvSpPr/>
          <p:nvPr/>
        </p:nvSpPr>
        <p:spPr>
          <a:xfrm>
            <a:off x="757357" y="3834765"/>
            <a:ext cx="2326719" cy="2769870"/>
          </a:xfrm>
          <a:prstGeom prst="rect">
            <a:avLst/>
          </a:prstGeom>
          <a:noFill/>
          <a:ln/>
        </p:spPr>
        <p:txBody>
          <a:bodyPr wrap="square" lIns="0" tIns="0" rIns="0" bIns="0" rtlCol="0" anchor="t"/>
          <a:lstStyle/>
          <a:p>
            <a:pPr algn="l" indent="0" marL="0">
              <a:lnSpc>
                <a:spcPts val="2700"/>
              </a:lnSpc>
              <a:buNone/>
            </a:pPr>
            <a:r>
              <a:rPr lang="en-US" sz="1700" dirty="0">
                <a:solidFill>
                  <a:srgbClr val="333F70"/>
                </a:solidFill>
                <a:latin typeface="Open Sans" pitchFamily="34" charset="0"/>
                <a:ea typeface="Open Sans" pitchFamily="34" charset="-122"/>
                <a:cs typeface="Open Sans" pitchFamily="34" charset="-120"/>
              </a:rPr>
              <a:t>Fournit l'accès à LLaMA 2.7 via l'API HuggingFaceEndpoint. Permet d'interagir avec le modèle pré-entraîné (LLaMA 2.7), sans avoir besoin de l'entraîner localement.</a:t>
            </a:r>
            <a:endParaRPr lang="en-US" sz="1700" dirty="0"/>
          </a:p>
        </p:txBody>
      </p:sp>
      <p:pic>
        <p:nvPicPr>
          <p:cNvPr id="7" name="Image 2" descr="preencoded.png">    </p:cNvPr>
          <p:cNvPicPr>
            <a:picLocks noChangeAspect="1"/>
          </p:cNvPicPr>
          <p:nvPr/>
        </p:nvPicPr>
        <p:blipFill>
          <a:blip r:embed="rId3"/>
          <a:stretch>
            <a:fillRect/>
          </a:stretch>
        </p:blipFill>
        <p:spPr>
          <a:xfrm>
            <a:off x="3408640" y="2609493"/>
            <a:ext cx="541020" cy="541020"/>
          </a:xfrm>
          <a:prstGeom prst="rect">
            <a:avLst/>
          </a:prstGeom>
        </p:spPr>
      </p:pic>
      <p:sp>
        <p:nvSpPr>
          <p:cNvPr id="8" name="Text 3"/>
          <p:cNvSpPr/>
          <p:nvPr/>
        </p:nvSpPr>
        <p:spPr>
          <a:xfrm>
            <a:off x="3408640" y="3366849"/>
            <a:ext cx="2326719" cy="338138"/>
          </a:xfrm>
          <a:prstGeom prst="rect">
            <a:avLst/>
          </a:prstGeom>
          <a:noFill/>
          <a:ln/>
        </p:spPr>
        <p:txBody>
          <a:bodyPr wrap="none" lIns="0" tIns="0" rIns="0" bIns="0" rtlCol="0" anchor="t"/>
          <a:lstStyle/>
          <a:p>
            <a:pPr algn="l" indent="0" marL="0">
              <a:lnSpc>
                <a:spcPts val="2650"/>
              </a:lnSpc>
              <a:buNone/>
            </a:pPr>
            <a:r>
              <a:rPr lang="en-US" sz="2100" b="1" dirty="0">
                <a:solidFill>
                  <a:srgbClr val="333F70"/>
                </a:solidFill>
                <a:latin typeface="Unbounded Bold" pitchFamily="34" charset="0"/>
                <a:ea typeface="Unbounded Bold" pitchFamily="34" charset="-122"/>
                <a:cs typeface="Unbounded Bold" pitchFamily="34" charset="-120"/>
              </a:rPr>
              <a:t>LangChain</a:t>
            </a:r>
            <a:endParaRPr lang="en-US" sz="2100" dirty="0"/>
          </a:p>
        </p:txBody>
      </p:sp>
      <p:sp>
        <p:nvSpPr>
          <p:cNvPr id="9" name="Text 4"/>
          <p:cNvSpPr/>
          <p:nvPr/>
        </p:nvSpPr>
        <p:spPr>
          <a:xfrm>
            <a:off x="3408640" y="3834765"/>
            <a:ext cx="2326719" cy="3462338"/>
          </a:xfrm>
          <a:prstGeom prst="rect">
            <a:avLst/>
          </a:prstGeom>
          <a:noFill/>
          <a:ln/>
        </p:spPr>
        <p:txBody>
          <a:bodyPr wrap="square" lIns="0" tIns="0" rIns="0" bIns="0" rtlCol="0" anchor="t"/>
          <a:lstStyle/>
          <a:p>
            <a:pPr algn="l" indent="0" marL="0">
              <a:lnSpc>
                <a:spcPts val="2700"/>
              </a:lnSpc>
              <a:buNone/>
            </a:pPr>
            <a:r>
              <a:rPr lang="en-US" sz="1700" dirty="0">
                <a:solidFill>
                  <a:srgbClr val="333F70"/>
                </a:solidFill>
                <a:latin typeface="Open Sans" pitchFamily="34" charset="0"/>
                <a:ea typeface="Open Sans" pitchFamily="34" charset="-122"/>
                <a:cs typeface="Open Sans" pitchFamily="34" charset="-120"/>
              </a:rPr>
              <a:t>Orchestre les interactions entre le modèle NLP (LLaMA), les données documentaires et l'interface utilisateur. Facilite la gestion du contexte et l'optimisation des réponses.</a:t>
            </a:r>
            <a:endParaRPr lang="en-US" sz="1700" dirty="0"/>
          </a:p>
        </p:txBody>
      </p:sp>
      <p:pic>
        <p:nvPicPr>
          <p:cNvPr id="10" name="Image 3" descr="preencoded.png">    </p:cNvPr>
          <p:cNvPicPr>
            <a:picLocks noChangeAspect="1"/>
          </p:cNvPicPr>
          <p:nvPr/>
        </p:nvPicPr>
        <p:blipFill>
          <a:blip r:embed="rId4"/>
          <a:stretch>
            <a:fillRect/>
          </a:stretch>
        </p:blipFill>
        <p:spPr>
          <a:xfrm>
            <a:off x="6059924" y="2609493"/>
            <a:ext cx="541020" cy="541020"/>
          </a:xfrm>
          <a:prstGeom prst="rect">
            <a:avLst/>
          </a:prstGeom>
        </p:spPr>
      </p:pic>
      <p:sp>
        <p:nvSpPr>
          <p:cNvPr id="11" name="Text 5"/>
          <p:cNvSpPr/>
          <p:nvPr/>
        </p:nvSpPr>
        <p:spPr>
          <a:xfrm>
            <a:off x="6059924" y="3366849"/>
            <a:ext cx="2326719" cy="338138"/>
          </a:xfrm>
          <a:prstGeom prst="rect">
            <a:avLst/>
          </a:prstGeom>
          <a:noFill/>
          <a:ln/>
        </p:spPr>
        <p:txBody>
          <a:bodyPr wrap="none" lIns="0" tIns="0" rIns="0" bIns="0" rtlCol="0" anchor="t"/>
          <a:lstStyle/>
          <a:p>
            <a:pPr algn="l" indent="0" marL="0">
              <a:lnSpc>
                <a:spcPts val="2650"/>
              </a:lnSpc>
              <a:buNone/>
            </a:pPr>
            <a:r>
              <a:rPr lang="en-US" sz="2100" b="1" dirty="0">
                <a:solidFill>
                  <a:srgbClr val="333F70"/>
                </a:solidFill>
                <a:latin typeface="Unbounded Bold" pitchFamily="34" charset="0"/>
                <a:ea typeface="Unbounded Bold" pitchFamily="34" charset="-122"/>
                <a:cs typeface="Unbounded Bold" pitchFamily="34" charset="-120"/>
              </a:rPr>
              <a:t>Chainlit</a:t>
            </a:r>
            <a:endParaRPr lang="en-US" sz="2100" dirty="0"/>
          </a:p>
        </p:txBody>
      </p:sp>
      <p:sp>
        <p:nvSpPr>
          <p:cNvPr id="12" name="Text 6"/>
          <p:cNvSpPr/>
          <p:nvPr/>
        </p:nvSpPr>
        <p:spPr>
          <a:xfrm>
            <a:off x="6059924" y="3834765"/>
            <a:ext cx="2326719" cy="3116104"/>
          </a:xfrm>
          <a:prstGeom prst="rect">
            <a:avLst/>
          </a:prstGeom>
          <a:noFill/>
          <a:ln/>
        </p:spPr>
        <p:txBody>
          <a:bodyPr wrap="square" lIns="0" tIns="0" rIns="0" bIns="0" rtlCol="0" anchor="t"/>
          <a:lstStyle/>
          <a:p>
            <a:pPr algn="l" indent="0" marL="0">
              <a:lnSpc>
                <a:spcPts val="2700"/>
              </a:lnSpc>
              <a:buNone/>
            </a:pPr>
            <a:r>
              <a:rPr lang="en-US" sz="1700" dirty="0">
                <a:solidFill>
                  <a:srgbClr val="333F70"/>
                </a:solidFill>
                <a:latin typeface="Open Sans" pitchFamily="34" charset="0"/>
                <a:ea typeface="Open Sans" pitchFamily="34" charset="-122"/>
                <a:cs typeface="Open Sans" pitchFamily="34" charset="-120"/>
              </a:rPr>
              <a:t>Fournit une interface utilisateur pour interagir avec le chatbot. Permet de visualiser les échanges en temps réel et de tester le chatbot de manière plus ergonomique.</a:t>
            </a:r>
            <a:endParaRPr lang="en-US" sz="17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9258" y="664726"/>
            <a:ext cx="7685484" cy="1302544"/>
          </a:xfrm>
          <a:prstGeom prst="rect">
            <a:avLst/>
          </a:prstGeom>
          <a:noFill/>
          <a:ln/>
        </p:spPr>
        <p:txBody>
          <a:bodyPr wrap="square" lIns="0" tIns="0" rIns="0" bIns="0" rtlCol="0" anchor="t"/>
          <a:lstStyle/>
          <a:p>
            <a:pPr indent="0" marL="0">
              <a:lnSpc>
                <a:spcPts val="5100"/>
              </a:lnSpc>
              <a:buNone/>
            </a:pPr>
            <a:r>
              <a:rPr lang="en-US" sz="4100" b="1" dirty="0">
                <a:solidFill>
                  <a:srgbClr val="333F70"/>
                </a:solidFill>
                <a:latin typeface="Unbounded Bold" pitchFamily="34" charset="0"/>
                <a:ea typeface="Unbounded Bold" pitchFamily="34" charset="-122"/>
                <a:cs typeface="Unbounded Bold" pitchFamily="34" charset="-120"/>
              </a:rPr>
              <a:t>Fonctionnement du Chatbot</a:t>
            </a:r>
            <a:endParaRPr lang="en-US" sz="4100" dirty="0"/>
          </a:p>
        </p:txBody>
      </p:sp>
      <p:pic>
        <p:nvPicPr>
          <p:cNvPr id="4" name="Image 1" descr="preencoded.png">    </p:cNvPr>
          <p:cNvPicPr>
            <a:picLocks noChangeAspect="1"/>
          </p:cNvPicPr>
          <p:nvPr/>
        </p:nvPicPr>
        <p:blipFill>
          <a:blip r:embed="rId2"/>
          <a:stretch>
            <a:fillRect/>
          </a:stretch>
        </p:blipFill>
        <p:spPr>
          <a:xfrm>
            <a:off x="729258" y="2279809"/>
            <a:ext cx="1041916" cy="1250275"/>
          </a:xfrm>
          <a:prstGeom prst="rect">
            <a:avLst/>
          </a:prstGeom>
        </p:spPr>
      </p:pic>
      <p:sp>
        <p:nvSpPr>
          <p:cNvPr id="5" name="Text 1"/>
          <p:cNvSpPr/>
          <p:nvPr/>
        </p:nvSpPr>
        <p:spPr>
          <a:xfrm>
            <a:off x="2083713" y="2488168"/>
            <a:ext cx="2604730" cy="325636"/>
          </a:xfrm>
          <a:prstGeom prst="rect">
            <a:avLst/>
          </a:prstGeom>
          <a:noFill/>
          <a:ln/>
        </p:spPr>
        <p:txBody>
          <a:bodyPr wrap="none" lIns="0" tIns="0" rIns="0" bIns="0" rtlCol="0" anchor="t"/>
          <a:lstStyle/>
          <a:p>
            <a:pPr algn="l" indent="0" marL="0">
              <a:lnSpc>
                <a:spcPts val="2550"/>
              </a:lnSpc>
              <a:buNone/>
            </a:pPr>
            <a:r>
              <a:rPr lang="en-US" sz="2050" b="1" dirty="0">
                <a:solidFill>
                  <a:srgbClr val="333F70"/>
                </a:solidFill>
                <a:latin typeface="Unbounded Bold" pitchFamily="34" charset="0"/>
                <a:ea typeface="Unbounded Bold" pitchFamily="34" charset="-122"/>
                <a:cs typeface="Unbounded Bold" pitchFamily="34" charset="-120"/>
              </a:rPr>
              <a:t>Question</a:t>
            </a:r>
            <a:endParaRPr lang="en-US" sz="2050" dirty="0"/>
          </a:p>
        </p:txBody>
      </p:sp>
      <p:sp>
        <p:nvSpPr>
          <p:cNvPr id="6" name="Text 2"/>
          <p:cNvSpPr/>
          <p:nvPr/>
        </p:nvSpPr>
        <p:spPr>
          <a:xfrm>
            <a:off x="2083713" y="2938820"/>
            <a:ext cx="6331029" cy="333375"/>
          </a:xfrm>
          <a:prstGeom prst="rect">
            <a:avLst/>
          </a:prstGeom>
          <a:noFill/>
          <a:ln/>
        </p:spPr>
        <p:txBody>
          <a:bodyPr wrap="none" lIns="0" tIns="0" rIns="0" bIns="0" rtlCol="0" anchor="t"/>
          <a:lstStyle/>
          <a:p>
            <a:pPr algn="l" indent="0" marL="0">
              <a:lnSpc>
                <a:spcPts val="2600"/>
              </a:lnSpc>
              <a:buNone/>
            </a:pPr>
            <a:r>
              <a:rPr lang="en-US" sz="1600" dirty="0">
                <a:solidFill>
                  <a:srgbClr val="333F70"/>
                </a:solidFill>
                <a:latin typeface="Open Sans" pitchFamily="34" charset="0"/>
                <a:ea typeface="Open Sans" pitchFamily="34" charset="-122"/>
                <a:cs typeface="Open Sans" pitchFamily="34" charset="-120"/>
              </a:rPr>
              <a:t>L'utilisateur pose une question via Chainlit.</a:t>
            </a:r>
            <a:endParaRPr lang="en-US" sz="1600" dirty="0"/>
          </a:p>
        </p:txBody>
      </p:sp>
      <p:pic>
        <p:nvPicPr>
          <p:cNvPr id="7" name="Image 2" descr="preencoded.png">    </p:cNvPr>
          <p:cNvPicPr>
            <a:picLocks noChangeAspect="1"/>
          </p:cNvPicPr>
          <p:nvPr/>
        </p:nvPicPr>
        <p:blipFill>
          <a:blip r:embed="rId3"/>
          <a:stretch>
            <a:fillRect/>
          </a:stretch>
        </p:blipFill>
        <p:spPr>
          <a:xfrm>
            <a:off x="729258" y="3530084"/>
            <a:ext cx="1041916" cy="1534120"/>
          </a:xfrm>
          <a:prstGeom prst="rect">
            <a:avLst/>
          </a:prstGeom>
        </p:spPr>
      </p:pic>
      <p:sp>
        <p:nvSpPr>
          <p:cNvPr id="8" name="Text 3"/>
          <p:cNvSpPr/>
          <p:nvPr/>
        </p:nvSpPr>
        <p:spPr>
          <a:xfrm>
            <a:off x="2083713" y="3738443"/>
            <a:ext cx="2604730" cy="325636"/>
          </a:xfrm>
          <a:prstGeom prst="rect">
            <a:avLst/>
          </a:prstGeom>
          <a:noFill/>
          <a:ln/>
        </p:spPr>
        <p:txBody>
          <a:bodyPr wrap="none" lIns="0" tIns="0" rIns="0" bIns="0" rtlCol="0" anchor="t"/>
          <a:lstStyle/>
          <a:p>
            <a:pPr algn="l" indent="0" marL="0">
              <a:lnSpc>
                <a:spcPts val="2550"/>
              </a:lnSpc>
              <a:buNone/>
            </a:pPr>
            <a:r>
              <a:rPr lang="en-US" sz="2050" b="1" dirty="0">
                <a:solidFill>
                  <a:srgbClr val="333F70"/>
                </a:solidFill>
                <a:latin typeface="Unbounded Bold" pitchFamily="34" charset="0"/>
                <a:ea typeface="Unbounded Bold" pitchFamily="34" charset="-122"/>
                <a:cs typeface="Unbounded Bold" pitchFamily="34" charset="-120"/>
              </a:rPr>
              <a:t>Analyse</a:t>
            </a:r>
            <a:endParaRPr lang="en-US" sz="2050" dirty="0"/>
          </a:p>
        </p:txBody>
      </p:sp>
      <p:sp>
        <p:nvSpPr>
          <p:cNvPr id="9" name="Text 4"/>
          <p:cNvSpPr/>
          <p:nvPr/>
        </p:nvSpPr>
        <p:spPr>
          <a:xfrm>
            <a:off x="2083713" y="4189095"/>
            <a:ext cx="6331029" cy="666750"/>
          </a:xfrm>
          <a:prstGeom prst="rect">
            <a:avLst/>
          </a:prstGeom>
          <a:noFill/>
          <a:ln/>
        </p:spPr>
        <p:txBody>
          <a:bodyPr wrap="square" lIns="0" tIns="0" rIns="0" bIns="0" rtlCol="0" anchor="t"/>
          <a:lstStyle/>
          <a:p>
            <a:pPr algn="l" indent="0" marL="0">
              <a:lnSpc>
                <a:spcPts val="2600"/>
              </a:lnSpc>
              <a:buNone/>
            </a:pPr>
            <a:r>
              <a:rPr lang="en-US" sz="1600" dirty="0">
                <a:solidFill>
                  <a:srgbClr val="333F70"/>
                </a:solidFill>
                <a:latin typeface="Open Sans" pitchFamily="34" charset="0"/>
                <a:ea typeface="Open Sans" pitchFamily="34" charset="-122"/>
                <a:cs typeface="Open Sans" pitchFamily="34" charset="-120"/>
              </a:rPr>
              <a:t>LangChain analyse la requête et extrait des informations pertinentes dans les documents PDF.</a:t>
            </a:r>
            <a:endParaRPr lang="en-US" sz="1600" dirty="0"/>
          </a:p>
        </p:txBody>
      </p:sp>
      <p:pic>
        <p:nvPicPr>
          <p:cNvPr id="10" name="Image 3" descr="preencoded.png">    </p:cNvPr>
          <p:cNvPicPr>
            <a:picLocks noChangeAspect="1"/>
          </p:cNvPicPr>
          <p:nvPr/>
        </p:nvPicPr>
        <p:blipFill>
          <a:blip r:embed="rId4"/>
          <a:stretch>
            <a:fillRect/>
          </a:stretch>
        </p:blipFill>
        <p:spPr>
          <a:xfrm>
            <a:off x="729258" y="5064204"/>
            <a:ext cx="1041916" cy="1250275"/>
          </a:xfrm>
          <a:prstGeom prst="rect">
            <a:avLst/>
          </a:prstGeom>
        </p:spPr>
      </p:pic>
      <p:sp>
        <p:nvSpPr>
          <p:cNvPr id="11" name="Text 5"/>
          <p:cNvSpPr/>
          <p:nvPr/>
        </p:nvSpPr>
        <p:spPr>
          <a:xfrm>
            <a:off x="2083713" y="5272564"/>
            <a:ext cx="2604730" cy="325636"/>
          </a:xfrm>
          <a:prstGeom prst="rect">
            <a:avLst/>
          </a:prstGeom>
          <a:noFill/>
          <a:ln/>
        </p:spPr>
        <p:txBody>
          <a:bodyPr wrap="none" lIns="0" tIns="0" rIns="0" bIns="0" rtlCol="0" anchor="t"/>
          <a:lstStyle/>
          <a:p>
            <a:pPr algn="l" indent="0" marL="0">
              <a:lnSpc>
                <a:spcPts val="2550"/>
              </a:lnSpc>
              <a:buNone/>
            </a:pPr>
            <a:r>
              <a:rPr lang="en-US" sz="2050" b="1" dirty="0">
                <a:solidFill>
                  <a:srgbClr val="333F70"/>
                </a:solidFill>
                <a:latin typeface="Unbounded Bold" pitchFamily="34" charset="0"/>
                <a:ea typeface="Unbounded Bold" pitchFamily="34" charset="-122"/>
                <a:cs typeface="Unbounded Bold" pitchFamily="34" charset="-120"/>
              </a:rPr>
              <a:t>Réponse</a:t>
            </a:r>
            <a:endParaRPr lang="en-US" sz="2050" dirty="0"/>
          </a:p>
        </p:txBody>
      </p:sp>
      <p:sp>
        <p:nvSpPr>
          <p:cNvPr id="12" name="Text 6"/>
          <p:cNvSpPr/>
          <p:nvPr/>
        </p:nvSpPr>
        <p:spPr>
          <a:xfrm>
            <a:off x="2083713" y="5723215"/>
            <a:ext cx="6331029" cy="333375"/>
          </a:xfrm>
          <a:prstGeom prst="rect">
            <a:avLst/>
          </a:prstGeom>
          <a:noFill/>
          <a:ln/>
        </p:spPr>
        <p:txBody>
          <a:bodyPr wrap="none" lIns="0" tIns="0" rIns="0" bIns="0" rtlCol="0" anchor="t"/>
          <a:lstStyle/>
          <a:p>
            <a:pPr algn="l" indent="0" marL="0">
              <a:lnSpc>
                <a:spcPts val="2600"/>
              </a:lnSpc>
              <a:buNone/>
            </a:pPr>
            <a:r>
              <a:rPr lang="en-US" sz="1600" dirty="0">
                <a:solidFill>
                  <a:srgbClr val="333F70"/>
                </a:solidFill>
                <a:latin typeface="Open Sans" pitchFamily="34" charset="0"/>
                <a:ea typeface="Open Sans" pitchFamily="34" charset="-122"/>
                <a:cs typeface="Open Sans" pitchFamily="34" charset="-120"/>
              </a:rPr>
              <a:t>LLaMA 2.7 génère une réponse adaptée à partir du texte extrait.</a:t>
            </a:r>
            <a:endParaRPr lang="en-US" sz="1600" dirty="0"/>
          </a:p>
        </p:txBody>
      </p:sp>
      <p:pic>
        <p:nvPicPr>
          <p:cNvPr id="13" name="Image 4" descr="preencoded.png">    </p:cNvPr>
          <p:cNvPicPr>
            <a:picLocks noChangeAspect="1"/>
          </p:cNvPicPr>
          <p:nvPr/>
        </p:nvPicPr>
        <p:blipFill>
          <a:blip r:embed="rId5"/>
          <a:stretch>
            <a:fillRect/>
          </a:stretch>
        </p:blipFill>
        <p:spPr>
          <a:xfrm>
            <a:off x="729258" y="6314480"/>
            <a:ext cx="1041916" cy="1250275"/>
          </a:xfrm>
          <a:prstGeom prst="rect">
            <a:avLst/>
          </a:prstGeom>
        </p:spPr>
      </p:pic>
      <p:sp>
        <p:nvSpPr>
          <p:cNvPr id="14" name="Text 7"/>
          <p:cNvSpPr/>
          <p:nvPr/>
        </p:nvSpPr>
        <p:spPr>
          <a:xfrm>
            <a:off x="2083713" y="6522839"/>
            <a:ext cx="2604730" cy="325636"/>
          </a:xfrm>
          <a:prstGeom prst="rect">
            <a:avLst/>
          </a:prstGeom>
          <a:noFill/>
          <a:ln/>
        </p:spPr>
        <p:txBody>
          <a:bodyPr wrap="none" lIns="0" tIns="0" rIns="0" bIns="0" rtlCol="0" anchor="t"/>
          <a:lstStyle/>
          <a:p>
            <a:pPr algn="l" indent="0" marL="0">
              <a:lnSpc>
                <a:spcPts val="2550"/>
              </a:lnSpc>
              <a:buNone/>
            </a:pPr>
            <a:r>
              <a:rPr lang="en-US" sz="2050" b="1" dirty="0">
                <a:solidFill>
                  <a:srgbClr val="333F70"/>
                </a:solidFill>
                <a:latin typeface="Unbounded Bold" pitchFamily="34" charset="0"/>
                <a:ea typeface="Unbounded Bold" pitchFamily="34" charset="-122"/>
                <a:cs typeface="Unbounded Bold" pitchFamily="34" charset="-120"/>
              </a:rPr>
              <a:t>Affichage</a:t>
            </a:r>
            <a:endParaRPr lang="en-US" sz="2050" dirty="0"/>
          </a:p>
        </p:txBody>
      </p:sp>
      <p:sp>
        <p:nvSpPr>
          <p:cNvPr id="15" name="Text 8"/>
          <p:cNvSpPr/>
          <p:nvPr/>
        </p:nvSpPr>
        <p:spPr>
          <a:xfrm>
            <a:off x="2083713" y="6973491"/>
            <a:ext cx="6331029" cy="333375"/>
          </a:xfrm>
          <a:prstGeom prst="rect">
            <a:avLst/>
          </a:prstGeom>
          <a:noFill/>
          <a:ln/>
        </p:spPr>
        <p:txBody>
          <a:bodyPr wrap="none" lIns="0" tIns="0" rIns="0" bIns="0" rtlCol="0" anchor="t"/>
          <a:lstStyle/>
          <a:p>
            <a:pPr algn="l" indent="0" marL="0">
              <a:lnSpc>
                <a:spcPts val="2600"/>
              </a:lnSpc>
              <a:buNone/>
            </a:pPr>
            <a:r>
              <a:rPr lang="en-US" sz="1600" dirty="0">
                <a:solidFill>
                  <a:srgbClr val="333F70"/>
                </a:solidFill>
                <a:latin typeface="Open Sans" pitchFamily="34" charset="0"/>
                <a:ea typeface="Open Sans" pitchFamily="34" charset="-122"/>
                <a:cs typeface="Open Sans" pitchFamily="34" charset="-120"/>
              </a:rPr>
              <a:t>La réponse est affichée dans l'interface utilisateur via Chainlit.</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639604"/>
            <a:ext cx="7904202" cy="708779"/>
          </a:xfrm>
          <a:prstGeom prst="rect">
            <a:avLst/>
          </a:prstGeom>
          <a:noFill/>
          <a:ln/>
        </p:spPr>
        <p:txBody>
          <a:bodyPr wrap="non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Utilisation du Chatbot</a:t>
            </a:r>
            <a:endParaRPr lang="en-US" sz="4450" dirty="0"/>
          </a:p>
        </p:txBody>
      </p:sp>
      <p:pic>
        <p:nvPicPr>
          <p:cNvPr id="3" name="Image 0" descr="preencoded.png">    </p:cNvPr>
          <p:cNvPicPr>
            <a:picLocks noChangeAspect="1"/>
          </p:cNvPicPr>
          <p:nvPr/>
        </p:nvPicPr>
        <p:blipFill>
          <a:blip r:embed="rId1"/>
          <a:stretch>
            <a:fillRect/>
          </a:stretch>
        </p:blipFill>
        <p:spPr>
          <a:xfrm>
            <a:off x="793790" y="1802011"/>
            <a:ext cx="6351270" cy="3925372"/>
          </a:xfrm>
          <a:prstGeom prst="rect">
            <a:avLst/>
          </a:prstGeom>
        </p:spPr>
      </p:pic>
      <p:sp>
        <p:nvSpPr>
          <p:cNvPr id="4" name="Text 1"/>
          <p:cNvSpPr/>
          <p:nvPr/>
        </p:nvSpPr>
        <p:spPr>
          <a:xfrm>
            <a:off x="793790" y="6010870"/>
            <a:ext cx="3774281"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Interface du Chatbot</a:t>
            </a:r>
            <a:endParaRPr lang="en-US" sz="2200" dirty="0"/>
          </a:p>
        </p:txBody>
      </p:sp>
      <p:sp>
        <p:nvSpPr>
          <p:cNvPr id="5" name="Text 2"/>
          <p:cNvSpPr/>
          <p:nvPr/>
        </p:nvSpPr>
        <p:spPr>
          <a:xfrm>
            <a:off x="793790" y="6501289"/>
            <a:ext cx="6351270"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L'agent conversationnel accueille l'utilisateur et répond aux requêtes en français, facilitant l'accès aux informations sur l'institut.</a:t>
            </a:r>
            <a:endParaRPr lang="en-US" sz="1750" dirty="0"/>
          </a:p>
        </p:txBody>
      </p:sp>
      <p:pic>
        <p:nvPicPr>
          <p:cNvPr id="6" name="Image 1" descr="preencoded.png">    </p:cNvPr>
          <p:cNvPicPr>
            <a:picLocks noChangeAspect="1"/>
          </p:cNvPicPr>
          <p:nvPr/>
        </p:nvPicPr>
        <p:blipFill>
          <a:blip r:embed="rId2"/>
          <a:stretch>
            <a:fillRect/>
          </a:stretch>
        </p:blipFill>
        <p:spPr>
          <a:xfrm>
            <a:off x="7485221" y="1802011"/>
            <a:ext cx="6351389" cy="3925372"/>
          </a:xfrm>
          <a:prstGeom prst="rect">
            <a:avLst/>
          </a:prstGeom>
        </p:spPr>
      </p:pic>
      <p:sp>
        <p:nvSpPr>
          <p:cNvPr id="7" name="Text 3"/>
          <p:cNvSpPr/>
          <p:nvPr/>
        </p:nvSpPr>
        <p:spPr>
          <a:xfrm>
            <a:off x="7485221" y="6010870"/>
            <a:ext cx="6351389" cy="708660"/>
          </a:xfrm>
          <a:prstGeom prst="rect">
            <a:avLst/>
          </a:prstGeom>
          <a:noFill/>
          <a:ln/>
        </p:spPr>
        <p:txBody>
          <a:bodyPr wrap="squar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Explication des Étapes d'Inscription</a:t>
            </a:r>
            <a:endParaRPr lang="en-US" sz="2200" dirty="0"/>
          </a:p>
        </p:txBody>
      </p:sp>
      <p:sp>
        <p:nvSpPr>
          <p:cNvPr id="8" name="Text 4"/>
          <p:cNvSpPr/>
          <p:nvPr/>
        </p:nvSpPr>
        <p:spPr>
          <a:xfrm>
            <a:off x="7485221" y="6855619"/>
            <a:ext cx="6351389" cy="725805"/>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Le chatbot explique les étapes nécessaires pour s'inscrire à l'IFRI, y compris les documents requis.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639604"/>
            <a:ext cx="10300335" cy="708779"/>
          </a:xfrm>
          <a:prstGeom prst="rect">
            <a:avLst/>
          </a:prstGeom>
          <a:noFill/>
          <a:ln/>
        </p:spPr>
        <p:txBody>
          <a:bodyPr wrap="non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Utilisation du Chatbot (Suite)</a:t>
            </a:r>
            <a:endParaRPr lang="en-US" sz="4450" dirty="0"/>
          </a:p>
        </p:txBody>
      </p:sp>
      <p:pic>
        <p:nvPicPr>
          <p:cNvPr id="3" name="Image 0" descr="preencoded.png">    </p:cNvPr>
          <p:cNvPicPr>
            <a:picLocks noChangeAspect="1"/>
          </p:cNvPicPr>
          <p:nvPr/>
        </p:nvPicPr>
        <p:blipFill>
          <a:blip r:embed="rId1"/>
          <a:stretch>
            <a:fillRect/>
          </a:stretch>
        </p:blipFill>
        <p:spPr>
          <a:xfrm>
            <a:off x="793790" y="1802011"/>
            <a:ext cx="6351270" cy="3925372"/>
          </a:xfrm>
          <a:prstGeom prst="rect">
            <a:avLst/>
          </a:prstGeom>
        </p:spPr>
      </p:pic>
      <p:sp>
        <p:nvSpPr>
          <p:cNvPr id="4" name="Text 1"/>
          <p:cNvSpPr/>
          <p:nvPr/>
        </p:nvSpPr>
        <p:spPr>
          <a:xfrm>
            <a:off x="793790" y="6010870"/>
            <a:ext cx="5749647"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Informations sur les Formations</a:t>
            </a:r>
            <a:endParaRPr lang="en-US" sz="2200" dirty="0"/>
          </a:p>
        </p:txBody>
      </p:sp>
      <p:sp>
        <p:nvSpPr>
          <p:cNvPr id="5" name="Text 2"/>
          <p:cNvSpPr/>
          <p:nvPr/>
        </p:nvSpPr>
        <p:spPr>
          <a:xfrm>
            <a:off x="793790" y="6501289"/>
            <a:ext cx="6351270"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Le chatbot explique que l'IFRI propose des formations en informatique et en technologies de l'information, avec des frais de formation de 415 000 FCFA par an.</a:t>
            </a:r>
            <a:endParaRPr lang="en-US" sz="1750" dirty="0"/>
          </a:p>
        </p:txBody>
      </p:sp>
      <p:pic>
        <p:nvPicPr>
          <p:cNvPr id="6" name="Image 1" descr="preencoded.png">    </p:cNvPr>
          <p:cNvPicPr>
            <a:picLocks noChangeAspect="1"/>
          </p:cNvPicPr>
          <p:nvPr/>
        </p:nvPicPr>
        <p:blipFill>
          <a:blip r:embed="rId2"/>
          <a:stretch>
            <a:fillRect/>
          </a:stretch>
        </p:blipFill>
        <p:spPr>
          <a:xfrm>
            <a:off x="7485221" y="1802011"/>
            <a:ext cx="6351389" cy="3925372"/>
          </a:xfrm>
          <a:prstGeom prst="rect">
            <a:avLst/>
          </a:prstGeom>
        </p:spPr>
      </p:pic>
      <p:sp>
        <p:nvSpPr>
          <p:cNvPr id="7" name="Text 3"/>
          <p:cNvSpPr/>
          <p:nvPr/>
        </p:nvSpPr>
        <p:spPr>
          <a:xfrm>
            <a:off x="7485221" y="6010870"/>
            <a:ext cx="4945737" cy="354330"/>
          </a:xfrm>
          <a:prstGeom prst="rect">
            <a:avLst/>
          </a:prstGeom>
          <a:noFill/>
          <a:ln/>
        </p:spPr>
        <p:txBody>
          <a:bodyPr wrap="none" lIns="0" tIns="0" rIns="0" bIns="0" rtlCol="0" anchor="t"/>
          <a:lstStyle/>
          <a:p>
            <a:pPr algn="l"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Informations sur les Stages</a:t>
            </a:r>
            <a:endParaRPr lang="en-US" sz="2200" dirty="0"/>
          </a:p>
        </p:txBody>
      </p:sp>
      <p:sp>
        <p:nvSpPr>
          <p:cNvPr id="8" name="Text 4"/>
          <p:cNvSpPr/>
          <p:nvPr/>
        </p:nvSpPr>
        <p:spPr>
          <a:xfrm>
            <a:off x="7485221" y="6501289"/>
            <a:ext cx="6351389" cy="1088708"/>
          </a:xfrm>
          <a:prstGeom prst="rect">
            <a:avLst/>
          </a:prstGeom>
          <a:noFill/>
          <a:ln/>
        </p:spPr>
        <p:txBody>
          <a:bodyPr wrap="square" lIns="0" tIns="0" rIns="0" bIns="0" rtlCol="0" anchor="t"/>
          <a:lstStyle/>
          <a:p>
            <a:pPr algn="l" indent="0" marL="0">
              <a:lnSpc>
                <a:spcPts val="2850"/>
              </a:lnSpc>
              <a:buNone/>
            </a:pPr>
            <a:r>
              <a:rPr lang="en-US" sz="1750" dirty="0">
                <a:solidFill>
                  <a:srgbClr val="333F70"/>
                </a:solidFill>
                <a:latin typeface="Open Sans" pitchFamily="34" charset="0"/>
                <a:ea typeface="Open Sans" pitchFamily="34" charset="-122"/>
                <a:cs typeface="Open Sans" pitchFamily="34" charset="-120"/>
              </a:rPr>
              <a:t>Le chatbot répond que les étudiants bénéficient d'un encadrement académique pour leurs projets ou stages, et que l'IFRI organise des sessions de recrutement.</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53891"/>
          </a:xfrm>
          <a:prstGeom prst="rect">
            <a:avLst/>
          </a:prstGeom>
        </p:spPr>
      </p:pic>
      <p:sp>
        <p:nvSpPr>
          <p:cNvPr id="3" name="Text 0"/>
          <p:cNvSpPr/>
          <p:nvPr/>
        </p:nvSpPr>
        <p:spPr>
          <a:xfrm>
            <a:off x="715089" y="3443407"/>
            <a:ext cx="9159716" cy="638413"/>
          </a:xfrm>
          <a:prstGeom prst="rect">
            <a:avLst/>
          </a:prstGeom>
          <a:noFill/>
          <a:ln/>
        </p:spPr>
        <p:txBody>
          <a:bodyPr wrap="none" lIns="0" tIns="0" rIns="0" bIns="0" rtlCol="0" anchor="t"/>
          <a:lstStyle/>
          <a:p>
            <a:pPr indent="0" marL="0">
              <a:lnSpc>
                <a:spcPts val="5000"/>
              </a:lnSpc>
              <a:buNone/>
            </a:pPr>
            <a:r>
              <a:rPr lang="en-US" sz="4000" b="1" dirty="0">
                <a:solidFill>
                  <a:srgbClr val="333F70"/>
                </a:solidFill>
                <a:latin typeface="Unbounded Bold" pitchFamily="34" charset="0"/>
                <a:ea typeface="Unbounded Bold" pitchFamily="34" charset="-122"/>
                <a:cs typeface="Unbounded Bold" pitchFamily="34" charset="-120"/>
              </a:rPr>
              <a:t>Interprétation des Résultats</a:t>
            </a:r>
            <a:endParaRPr lang="en-US" sz="4000" dirty="0"/>
          </a:p>
        </p:txBody>
      </p:sp>
      <p:sp>
        <p:nvSpPr>
          <p:cNvPr id="4" name="Shape 1"/>
          <p:cNvSpPr/>
          <p:nvPr/>
        </p:nvSpPr>
        <p:spPr>
          <a:xfrm>
            <a:off x="715089" y="4618077"/>
            <a:ext cx="459700" cy="459700"/>
          </a:xfrm>
          <a:prstGeom prst="roundRect">
            <a:avLst>
              <a:gd name="adj" fmla="val 18667"/>
            </a:avLst>
          </a:prstGeom>
          <a:solidFill>
            <a:srgbClr val="D6F5EE"/>
          </a:solidFill>
          <a:ln w="7620">
            <a:solidFill>
              <a:srgbClr val="BCDBD4"/>
            </a:solidFill>
            <a:prstDash val="solid"/>
          </a:ln>
        </p:spPr>
      </p:sp>
      <p:sp>
        <p:nvSpPr>
          <p:cNvPr id="5" name="Text 2"/>
          <p:cNvSpPr/>
          <p:nvPr/>
        </p:nvSpPr>
        <p:spPr>
          <a:xfrm>
            <a:off x="791647" y="4656356"/>
            <a:ext cx="306467" cy="383024"/>
          </a:xfrm>
          <a:prstGeom prst="rect">
            <a:avLst/>
          </a:prstGeom>
          <a:noFill/>
          <a:ln/>
        </p:spPr>
        <p:txBody>
          <a:bodyPr wrap="none" lIns="0" tIns="0" rIns="0" bIns="0" rtlCol="0" anchor="t"/>
          <a:lstStyle/>
          <a:p>
            <a:pPr algn="ctr" indent="0" marL="0">
              <a:lnSpc>
                <a:spcPts val="2400"/>
              </a:lnSpc>
              <a:buNone/>
            </a:pPr>
            <a:r>
              <a:rPr lang="en-US" sz="2400" b="1" dirty="0">
                <a:solidFill>
                  <a:srgbClr val="333F70"/>
                </a:solidFill>
                <a:latin typeface="Unbounded Bold" pitchFamily="34" charset="0"/>
                <a:ea typeface="Unbounded Bold" pitchFamily="34" charset="-122"/>
                <a:cs typeface="Unbounded Bold" pitchFamily="34" charset="-120"/>
              </a:rPr>
              <a:t>1</a:t>
            </a:r>
            <a:endParaRPr lang="en-US" sz="2400" dirty="0"/>
          </a:p>
        </p:txBody>
      </p:sp>
      <p:sp>
        <p:nvSpPr>
          <p:cNvPr id="6" name="Text 3"/>
          <p:cNvSpPr/>
          <p:nvPr/>
        </p:nvSpPr>
        <p:spPr>
          <a:xfrm>
            <a:off x="1379101" y="4618077"/>
            <a:ext cx="3523536" cy="319207"/>
          </a:xfrm>
          <a:prstGeom prst="rect">
            <a:avLst/>
          </a:prstGeom>
          <a:noFill/>
          <a:ln/>
        </p:spPr>
        <p:txBody>
          <a:bodyPr wrap="none" lIns="0" tIns="0" rIns="0" bIns="0" rtlCol="0" anchor="t"/>
          <a:lstStyle/>
          <a:p>
            <a:pPr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Réponses Pertinentes</a:t>
            </a:r>
            <a:endParaRPr lang="en-US" sz="2000" dirty="0"/>
          </a:p>
        </p:txBody>
      </p:sp>
      <p:sp>
        <p:nvSpPr>
          <p:cNvPr id="7" name="Text 4"/>
          <p:cNvSpPr/>
          <p:nvPr/>
        </p:nvSpPr>
        <p:spPr>
          <a:xfrm>
            <a:off x="1379101" y="5059799"/>
            <a:ext cx="3599855" cy="1960959"/>
          </a:xfrm>
          <a:prstGeom prst="rect">
            <a:avLst/>
          </a:prstGeom>
          <a:noFill/>
          <a:ln/>
        </p:spPr>
        <p:txBody>
          <a:bodyPr wrap="square" lIns="0" tIns="0" rIns="0" bIns="0" rtlCol="0" anchor="t"/>
          <a:lstStyle/>
          <a:p>
            <a:pPr indent="0" marL="0">
              <a:lnSpc>
                <a:spcPts val="2550"/>
              </a:lnSpc>
              <a:buNone/>
            </a:pPr>
            <a:r>
              <a:rPr lang="en-US" sz="1600" dirty="0">
                <a:solidFill>
                  <a:srgbClr val="333F70"/>
                </a:solidFill>
                <a:latin typeface="Open Sans" pitchFamily="34" charset="0"/>
                <a:ea typeface="Open Sans" pitchFamily="34" charset="-122"/>
                <a:cs typeface="Open Sans" pitchFamily="34" charset="-120"/>
              </a:rPr>
              <a:t>Le chatbot démontre une capacité efficace à répondre aux questions des utilisateurs concernant l'institut, grâce à son intégration avec des technologies comme LLaMA, LangChain, Hugging Face, et Chainlit.</a:t>
            </a:r>
            <a:endParaRPr lang="en-US" sz="1600" dirty="0"/>
          </a:p>
        </p:txBody>
      </p:sp>
      <p:sp>
        <p:nvSpPr>
          <p:cNvPr id="8" name="Shape 5"/>
          <p:cNvSpPr/>
          <p:nvPr/>
        </p:nvSpPr>
        <p:spPr>
          <a:xfrm>
            <a:off x="5183267" y="4618077"/>
            <a:ext cx="459700" cy="459700"/>
          </a:xfrm>
          <a:prstGeom prst="roundRect">
            <a:avLst>
              <a:gd name="adj" fmla="val 18667"/>
            </a:avLst>
          </a:prstGeom>
          <a:solidFill>
            <a:srgbClr val="D6F5EE"/>
          </a:solidFill>
          <a:ln w="7620">
            <a:solidFill>
              <a:srgbClr val="BCDBD4"/>
            </a:solidFill>
            <a:prstDash val="solid"/>
          </a:ln>
        </p:spPr>
      </p:sp>
      <p:sp>
        <p:nvSpPr>
          <p:cNvPr id="9" name="Text 6"/>
          <p:cNvSpPr/>
          <p:nvPr/>
        </p:nvSpPr>
        <p:spPr>
          <a:xfrm>
            <a:off x="5259824" y="4656356"/>
            <a:ext cx="306467" cy="383024"/>
          </a:xfrm>
          <a:prstGeom prst="rect">
            <a:avLst/>
          </a:prstGeom>
          <a:noFill/>
          <a:ln/>
        </p:spPr>
        <p:txBody>
          <a:bodyPr wrap="none" lIns="0" tIns="0" rIns="0" bIns="0" rtlCol="0" anchor="t"/>
          <a:lstStyle/>
          <a:p>
            <a:pPr algn="ctr" indent="0" marL="0">
              <a:lnSpc>
                <a:spcPts val="2400"/>
              </a:lnSpc>
              <a:buNone/>
            </a:pPr>
            <a:r>
              <a:rPr lang="en-US" sz="2400" b="1" dirty="0">
                <a:solidFill>
                  <a:srgbClr val="333F70"/>
                </a:solidFill>
                <a:latin typeface="Unbounded Bold" pitchFamily="34" charset="0"/>
                <a:ea typeface="Unbounded Bold" pitchFamily="34" charset="-122"/>
                <a:cs typeface="Unbounded Bold" pitchFamily="34" charset="-120"/>
              </a:rPr>
              <a:t>2</a:t>
            </a:r>
            <a:endParaRPr lang="en-US" sz="2400" dirty="0"/>
          </a:p>
        </p:txBody>
      </p:sp>
      <p:sp>
        <p:nvSpPr>
          <p:cNvPr id="10" name="Text 7"/>
          <p:cNvSpPr/>
          <p:nvPr/>
        </p:nvSpPr>
        <p:spPr>
          <a:xfrm>
            <a:off x="5847278" y="4618077"/>
            <a:ext cx="3599855" cy="638413"/>
          </a:xfrm>
          <a:prstGeom prst="rect">
            <a:avLst/>
          </a:prstGeom>
          <a:noFill/>
          <a:ln/>
        </p:spPr>
        <p:txBody>
          <a:bodyPr wrap="square" lIns="0" tIns="0" rIns="0" bIns="0" rtlCol="0" anchor="t"/>
          <a:lstStyle/>
          <a:p>
            <a:pPr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Expérience Interactive</a:t>
            </a:r>
            <a:endParaRPr lang="en-US" sz="2000" dirty="0"/>
          </a:p>
        </p:txBody>
      </p:sp>
      <p:sp>
        <p:nvSpPr>
          <p:cNvPr id="11" name="Text 8"/>
          <p:cNvSpPr/>
          <p:nvPr/>
        </p:nvSpPr>
        <p:spPr>
          <a:xfrm>
            <a:off x="5847278" y="5379006"/>
            <a:ext cx="3599855" cy="1634133"/>
          </a:xfrm>
          <a:prstGeom prst="rect">
            <a:avLst/>
          </a:prstGeom>
          <a:noFill/>
          <a:ln/>
        </p:spPr>
        <p:txBody>
          <a:bodyPr wrap="square" lIns="0" tIns="0" rIns="0" bIns="0" rtlCol="0" anchor="t"/>
          <a:lstStyle/>
          <a:p>
            <a:pPr indent="0" marL="0">
              <a:lnSpc>
                <a:spcPts val="2550"/>
              </a:lnSpc>
              <a:buNone/>
            </a:pPr>
            <a:r>
              <a:rPr lang="en-US" sz="1600" dirty="0">
                <a:solidFill>
                  <a:srgbClr val="333F70"/>
                </a:solidFill>
                <a:latin typeface="Open Sans" pitchFamily="34" charset="0"/>
                <a:ea typeface="Open Sans" pitchFamily="34" charset="-122"/>
                <a:cs typeface="Open Sans" pitchFamily="34" charset="-120"/>
              </a:rPr>
              <a:t>L'interface développée avec Chainlit permet une interaction en temps réel, simulant une véritable conversation et rendant l'expérience utilisateur plus engageante.</a:t>
            </a:r>
            <a:endParaRPr lang="en-US" sz="1600" dirty="0"/>
          </a:p>
        </p:txBody>
      </p:sp>
      <p:sp>
        <p:nvSpPr>
          <p:cNvPr id="12" name="Shape 9"/>
          <p:cNvSpPr/>
          <p:nvPr/>
        </p:nvSpPr>
        <p:spPr>
          <a:xfrm>
            <a:off x="9651444" y="4618077"/>
            <a:ext cx="459700" cy="459700"/>
          </a:xfrm>
          <a:prstGeom prst="roundRect">
            <a:avLst>
              <a:gd name="adj" fmla="val 18667"/>
            </a:avLst>
          </a:prstGeom>
          <a:solidFill>
            <a:srgbClr val="D6F5EE"/>
          </a:solidFill>
          <a:ln w="7620">
            <a:solidFill>
              <a:srgbClr val="BCDBD4"/>
            </a:solidFill>
            <a:prstDash val="solid"/>
          </a:ln>
        </p:spPr>
      </p:sp>
      <p:sp>
        <p:nvSpPr>
          <p:cNvPr id="13" name="Text 10"/>
          <p:cNvSpPr/>
          <p:nvPr/>
        </p:nvSpPr>
        <p:spPr>
          <a:xfrm>
            <a:off x="9728002" y="4656356"/>
            <a:ext cx="306467" cy="383024"/>
          </a:xfrm>
          <a:prstGeom prst="rect">
            <a:avLst/>
          </a:prstGeom>
          <a:noFill/>
          <a:ln/>
        </p:spPr>
        <p:txBody>
          <a:bodyPr wrap="none" lIns="0" tIns="0" rIns="0" bIns="0" rtlCol="0" anchor="t"/>
          <a:lstStyle/>
          <a:p>
            <a:pPr algn="ctr" indent="0" marL="0">
              <a:lnSpc>
                <a:spcPts val="2400"/>
              </a:lnSpc>
              <a:buNone/>
            </a:pPr>
            <a:r>
              <a:rPr lang="en-US" sz="2400" b="1" dirty="0">
                <a:solidFill>
                  <a:srgbClr val="333F70"/>
                </a:solidFill>
                <a:latin typeface="Unbounded Bold" pitchFamily="34" charset="0"/>
                <a:ea typeface="Unbounded Bold" pitchFamily="34" charset="-122"/>
                <a:cs typeface="Unbounded Bold" pitchFamily="34" charset="-120"/>
              </a:rPr>
              <a:t>3</a:t>
            </a:r>
            <a:endParaRPr lang="en-US" sz="2400" dirty="0"/>
          </a:p>
        </p:txBody>
      </p:sp>
      <p:sp>
        <p:nvSpPr>
          <p:cNvPr id="14" name="Text 11"/>
          <p:cNvSpPr/>
          <p:nvPr/>
        </p:nvSpPr>
        <p:spPr>
          <a:xfrm>
            <a:off x="10315456" y="4618077"/>
            <a:ext cx="3599855" cy="638413"/>
          </a:xfrm>
          <a:prstGeom prst="rect">
            <a:avLst/>
          </a:prstGeom>
          <a:noFill/>
          <a:ln/>
        </p:spPr>
        <p:txBody>
          <a:bodyPr wrap="square" lIns="0" tIns="0" rIns="0" bIns="0" rtlCol="0" anchor="t"/>
          <a:lstStyle/>
          <a:p>
            <a:pPr indent="0" marL="0">
              <a:lnSpc>
                <a:spcPts val="2500"/>
              </a:lnSpc>
              <a:buNone/>
            </a:pPr>
            <a:r>
              <a:rPr lang="en-US" sz="2000" b="1" dirty="0">
                <a:solidFill>
                  <a:srgbClr val="333F70"/>
                </a:solidFill>
                <a:latin typeface="Unbounded Bold" pitchFamily="34" charset="0"/>
                <a:ea typeface="Unbounded Bold" pitchFamily="34" charset="-122"/>
                <a:cs typeface="Unbounded Bold" pitchFamily="34" charset="-120"/>
              </a:rPr>
              <a:t>Automatisation des FAQ</a:t>
            </a:r>
            <a:endParaRPr lang="en-US" sz="2000" dirty="0"/>
          </a:p>
        </p:txBody>
      </p:sp>
      <p:sp>
        <p:nvSpPr>
          <p:cNvPr id="15" name="Text 12"/>
          <p:cNvSpPr/>
          <p:nvPr/>
        </p:nvSpPr>
        <p:spPr>
          <a:xfrm>
            <a:off x="10315456" y="5379006"/>
            <a:ext cx="3599855" cy="1960959"/>
          </a:xfrm>
          <a:prstGeom prst="rect">
            <a:avLst/>
          </a:prstGeom>
          <a:noFill/>
          <a:ln/>
        </p:spPr>
        <p:txBody>
          <a:bodyPr wrap="square" lIns="0" tIns="0" rIns="0" bIns="0" rtlCol="0" anchor="t"/>
          <a:lstStyle/>
          <a:p>
            <a:pPr indent="0" marL="0">
              <a:lnSpc>
                <a:spcPts val="2550"/>
              </a:lnSpc>
              <a:buNone/>
            </a:pPr>
            <a:r>
              <a:rPr lang="en-US" sz="1600" dirty="0">
                <a:solidFill>
                  <a:srgbClr val="333F70"/>
                </a:solidFill>
                <a:latin typeface="Open Sans" pitchFamily="34" charset="0"/>
                <a:ea typeface="Open Sans" pitchFamily="34" charset="-122"/>
                <a:cs typeface="Open Sans" pitchFamily="34" charset="-120"/>
              </a:rPr>
              <a:t>En répondant aux questions fréquemment posées sur l'inscription, les formations et la vie à l'IFRI, il réduit la charge de travail des services administratifs et améliore l'accessibilité aux informations.</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3983950"/>
            <a:ext cx="8644771" cy="708779"/>
          </a:xfrm>
          <a:prstGeom prst="rect">
            <a:avLst/>
          </a:prstGeom>
          <a:noFill/>
          <a:ln/>
        </p:spPr>
        <p:txBody>
          <a:bodyPr wrap="none" lIns="0" tIns="0" rIns="0" bIns="0" rtlCol="0" anchor="t"/>
          <a:lstStyle/>
          <a:p>
            <a:pPr indent="0" marL="0">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Insuffisances et Limites</a:t>
            </a:r>
            <a:endParaRPr lang="en-US" sz="4450" dirty="0"/>
          </a:p>
        </p:txBody>
      </p:sp>
      <p:sp>
        <p:nvSpPr>
          <p:cNvPr id="4" name="Shape 1"/>
          <p:cNvSpPr/>
          <p:nvPr/>
        </p:nvSpPr>
        <p:spPr>
          <a:xfrm>
            <a:off x="793790" y="5032891"/>
            <a:ext cx="4196358" cy="2047994"/>
          </a:xfrm>
          <a:prstGeom prst="roundRect">
            <a:avLst>
              <a:gd name="adj" fmla="val 4652"/>
            </a:avLst>
          </a:prstGeom>
          <a:solidFill>
            <a:srgbClr val="D6F5EE"/>
          </a:solidFill>
          <a:ln w="7620">
            <a:solidFill>
              <a:srgbClr val="BCDBD4"/>
            </a:solidFill>
            <a:prstDash val="solid"/>
          </a:ln>
        </p:spPr>
      </p:sp>
      <p:sp>
        <p:nvSpPr>
          <p:cNvPr id="5" name="Text 2"/>
          <p:cNvSpPr/>
          <p:nvPr/>
        </p:nvSpPr>
        <p:spPr>
          <a:xfrm>
            <a:off x="1028224" y="5267325"/>
            <a:ext cx="3632597"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Qualité des Données</a:t>
            </a:r>
            <a:endParaRPr lang="en-US" sz="2200" dirty="0"/>
          </a:p>
        </p:txBody>
      </p:sp>
      <p:sp>
        <p:nvSpPr>
          <p:cNvPr id="6" name="Text 3"/>
          <p:cNvSpPr/>
          <p:nvPr/>
        </p:nvSpPr>
        <p:spPr>
          <a:xfrm>
            <a:off x="1028224" y="5757743"/>
            <a:ext cx="3727490" cy="725805"/>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Dépendance à la qualité des données d'entraînement.</a:t>
            </a:r>
            <a:endParaRPr lang="en-US" sz="1750" dirty="0"/>
          </a:p>
        </p:txBody>
      </p:sp>
      <p:sp>
        <p:nvSpPr>
          <p:cNvPr id="7" name="Shape 4"/>
          <p:cNvSpPr/>
          <p:nvPr/>
        </p:nvSpPr>
        <p:spPr>
          <a:xfrm>
            <a:off x="5216962" y="5032891"/>
            <a:ext cx="4196358" cy="2047994"/>
          </a:xfrm>
          <a:prstGeom prst="roundRect">
            <a:avLst>
              <a:gd name="adj" fmla="val 4652"/>
            </a:avLst>
          </a:prstGeom>
          <a:solidFill>
            <a:srgbClr val="D6F5EE"/>
          </a:solidFill>
          <a:ln w="7620">
            <a:solidFill>
              <a:srgbClr val="BCDBD4"/>
            </a:solidFill>
            <a:prstDash val="solid"/>
          </a:ln>
        </p:spPr>
      </p:sp>
      <p:sp>
        <p:nvSpPr>
          <p:cNvPr id="8" name="Text 5"/>
          <p:cNvSpPr/>
          <p:nvPr/>
        </p:nvSpPr>
        <p:spPr>
          <a:xfrm>
            <a:off x="5451396" y="5267325"/>
            <a:ext cx="3714750" cy="354330"/>
          </a:xfrm>
          <a:prstGeom prst="rect">
            <a:avLst/>
          </a:prstGeom>
          <a:noFill/>
          <a:ln/>
        </p:spPr>
        <p:txBody>
          <a:bodyPr wrap="non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Requêtes Complexes</a:t>
            </a:r>
            <a:endParaRPr lang="en-US" sz="2200" dirty="0"/>
          </a:p>
        </p:txBody>
      </p:sp>
      <p:sp>
        <p:nvSpPr>
          <p:cNvPr id="9" name="Text 6"/>
          <p:cNvSpPr/>
          <p:nvPr/>
        </p:nvSpPr>
        <p:spPr>
          <a:xfrm>
            <a:off x="5451396" y="5757743"/>
            <a:ext cx="3727490" cy="1088708"/>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Nécessité d'améliorer la compréhension de requêtes complexes ou ambigües.</a:t>
            </a:r>
            <a:endParaRPr lang="en-US" sz="1750" dirty="0"/>
          </a:p>
        </p:txBody>
      </p:sp>
      <p:sp>
        <p:nvSpPr>
          <p:cNvPr id="10" name="Shape 7"/>
          <p:cNvSpPr/>
          <p:nvPr/>
        </p:nvSpPr>
        <p:spPr>
          <a:xfrm>
            <a:off x="9640133" y="5032891"/>
            <a:ext cx="4196358" cy="2047994"/>
          </a:xfrm>
          <a:prstGeom prst="roundRect">
            <a:avLst>
              <a:gd name="adj" fmla="val 4652"/>
            </a:avLst>
          </a:prstGeom>
          <a:solidFill>
            <a:srgbClr val="D6F5EE"/>
          </a:solidFill>
          <a:ln w="7620">
            <a:solidFill>
              <a:srgbClr val="BCDBD4"/>
            </a:solidFill>
            <a:prstDash val="solid"/>
          </a:ln>
        </p:spPr>
      </p:sp>
      <p:sp>
        <p:nvSpPr>
          <p:cNvPr id="11" name="Text 8"/>
          <p:cNvSpPr/>
          <p:nvPr/>
        </p:nvSpPr>
        <p:spPr>
          <a:xfrm>
            <a:off x="9874568" y="5267325"/>
            <a:ext cx="3727490" cy="708660"/>
          </a:xfrm>
          <a:prstGeom prst="rect">
            <a:avLst/>
          </a:prstGeom>
          <a:noFill/>
          <a:ln/>
        </p:spPr>
        <p:txBody>
          <a:bodyPr wrap="square" lIns="0" tIns="0" rIns="0" bIns="0" rtlCol="0" anchor="t"/>
          <a:lstStyle/>
          <a:p>
            <a:pPr indent="0" marL="0">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Manque d'Informations</a:t>
            </a:r>
            <a:endParaRPr lang="en-US" sz="2200" dirty="0"/>
          </a:p>
        </p:txBody>
      </p:sp>
      <p:sp>
        <p:nvSpPr>
          <p:cNvPr id="12" name="Text 9"/>
          <p:cNvSpPr/>
          <p:nvPr/>
        </p:nvSpPr>
        <p:spPr>
          <a:xfrm>
            <a:off x="9874568" y="6112073"/>
            <a:ext cx="3727490" cy="725805"/>
          </a:xfrm>
          <a:prstGeom prst="rect">
            <a:avLst/>
          </a:prstGeom>
          <a:noFill/>
          <a:ln/>
        </p:spPr>
        <p:txBody>
          <a:bodyPr wrap="square" lIns="0" tIns="0" rIns="0" bIns="0" rtlCol="0" anchor="t"/>
          <a:lstStyle/>
          <a:p>
            <a:pPr indent="0" marL="0">
              <a:lnSpc>
                <a:spcPts val="2850"/>
              </a:lnSpc>
              <a:buNone/>
            </a:pPr>
            <a:r>
              <a:rPr lang="en-US" sz="1750" dirty="0">
                <a:solidFill>
                  <a:srgbClr val="333F70"/>
                </a:solidFill>
                <a:latin typeface="Open Sans" pitchFamily="34" charset="0"/>
                <a:ea typeface="Open Sans" pitchFamily="34" charset="-122"/>
                <a:cs typeface="Open Sans" pitchFamily="34" charset="-120"/>
              </a:rPr>
              <a:t>Un manque d'informations dans les données.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2025-03-07T21:33:18Z</dcterms:created>
  <dcterms:modified xsi:type="dcterms:W3CDTF">2025-03-07T21:33:18Z</dcterms:modified>
</cp:coreProperties>
</file>